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79" r:id="rId3"/>
    <p:sldId id="281" r:id="rId4"/>
    <p:sldId id="282" r:id="rId5"/>
    <p:sldId id="280" r:id="rId6"/>
    <p:sldId id="284" r:id="rId7"/>
    <p:sldId id="283" r:id="rId8"/>
    <p:sldId id="285" r:id="rId9"/>
    <p:sldId id="286" r:id="rId10"/>
    <p:sldId id="288" r:id="rId11"/>
    <p:sldId id="287" r:id="rId12"/>
    <p:sldId id="295" r:id="rId13"/>
    <p:sldId id="294" r:id="rId14"/>
    <p:sldId id="293" r:id="rId15"/>
    <p:sldId id="292" r:id="rId16"/>
    <p:sldId id="291" r:id="rId17"/>
    <p:sldId id="290" r:id="rId18"/>
    <p:sldId id="297" r:id="rId19"/>
    <p:sldId id="296" r:id="rId20"/>
    <p:sldId id="299" r:id="rId21"/>
    <p:sldId id="298" r:id="rId22"/>
    <p:sldId id="289" r:id="rId23"/>
    <p:sldId id="301" r:id="rId24"/>
    <p:sldId id="302"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91" d="100"/>
          <a:sy n="91" d="100"/>
        </p:scale>
        <p:origin x="43"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8EF8-D348-8797-CE58-B2DC9D385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6C4998C-8EC0-22CA-F41C-CA0035DE4C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1E521A-8AED-EAAF-870E-C7E76D22A605}"/>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ADE26118-2CFE-1957-9398-CD2F5F47C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1CF7F6-50B1-5675-28A4-D5CA1241007F}"/>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277432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5167C-6767-3500-C19D-EDD8BA33E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2E721E-3AA0-7988-F2C1-1AB7A4B710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DEF36-3D82-2E5E-907B-A10E4A7AAD1B}"/>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EB8DF133-D23D-3FA5-DEE2-72DA252E1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02877-9A5F-9D0B-98D2-03E261176DAA}"/>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3264257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7D4EE8-3F9C-ECCE-A2B8-A7698B30C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630A2F-4C5C-5976-B4E5-1D6D0B8D50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D6499A-2E59-6DC6-B350-F01F2BFBB23D}"/>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434E7ED0-785F-1904-8B6D-7B720C5620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E787A-0FC7-2423-EB74-B42B69E126D5}"/>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624656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78FA-792E-B026-929C-2D4EAE8450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E00E49-D328-DC74-2A5E-CB327E7230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C16267-C3D1-277A-9802-0E8CAD97A756}"/>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6183BD11-4CDE-C201-3B1F-26FEB4AF8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A1F25F-CA21-1354-38FA-920E97B99485}"/>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3974130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C37B1-163E-B0F3-E7F5-8DCCBB0F36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981EF8-C4B3-5BD7-8C6E-716D53B052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E5D4C-2896-BDAD-DBBE-B16338BEF85A}"/>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A9504186-BD69-8986-F252-9C59A4EB06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6B3ABA-8218-0F22-F8C9-E0E958638C46}"/>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3840490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1708-2BE5-849F-A401-22D7EA18B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508C07-5E0E-37CF-707B-79DD2FEB25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7014B1-B86A-697C-B8C7-22F9F6C988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13C9F5-1142-4212-F912-45ECB0C6F928}"/>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6" name="Footer Placeholder 5">
            <a:extLst>
              <a:ext uri="{FF2B5EF4-FFF2-40B4-BE49-F238E27FC236}">
                <a16:creationId xmlns:a16="http://schemas.microsoft.com/office/drawing/2014/main" id="{7F343B39-C993-38AD-98C1-777633190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A31573-35EA-9D48-C034-880D8F40CCD7}"/>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143058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E3BB3-3EF4-BC67-1961-F43AA2BFFD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F2C895-9F31-2E05-A1CD-360E1D8A83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153C-FEA4-7857-1123-EFE49FB9C47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0BA99-CCBB-D48A-8C0A-CC58694763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58E91B-B2A2-51E4-F3AC-7D21E61266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3BD939-CBE0-1ADF-362A-087A8E91F632}"/>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8" name="Footer Placeholder 7">
            <a:extLst>
              <a:ext uri="{FF2B5EF4-FFF2-40B4-BE49-F238E27FC236}">
                <a16:creationId xmlns:a16="http://schemas.microsoft.com/office/drawing/2014/main" id="{0383B7C6-5256-5FEA-FB92-8129B2A156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A9903F-0BFE-B101-7C0E-86777212C6F8}"/>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555147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8BE3-4E23-CE23-6671-06ADC99A07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780830-CE44-095F-DDCD-E86585B21232}"/>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4" name="Footer Placeholder 3">
            <a:extLst>
              <a:ext uri="{FF2B5EF4-FFF2-40B4-BE49-F238E27FC236}">
                <a16:creationId xmlns:a16="http://schemas.microsoft.com/office/drawing/2014/main" id="{0142F5ED-7C61-B81B-05FE-EDE2E2253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6A222F-64B0-9ED6-FB1B-3BDADF26BC22}"/>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35403288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25201-B0A9-A667-36F3-3858CB231DC4}"/>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3" name="Footer Placeholder 2">
            <a:extLst>
              <a:ext uri="{FF2B5EF4-FFF2-40B4-BE49-F238E27FC236}">
                <a16:creationId xmlns:a16="http://schemas.microsoft.com/office/drawing/2014/main" id="{9CEAF6BD-FC10-FE5C-6C86-D59F019D6A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6EB9A-AEEF-DE86-2E92-E775372BBD60}"/>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10266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766C2-E196-9584-961B-B41D626593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1AAFC8-F608-CA06-F64E-009D04D68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2B2944-EC1D-5754-CBE0-75368B0F4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D3AE7-1BDE-B184-F60D-4FEADFE71D8A}"/>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6" name="Footer Placeholder 5">
            <a:extLst>
              <a:ext uri="{FF2B5EF4-FFF2-40B4-BE49-F238E27FC236}">
                <a16:creationId xmlns:a16="http://schemas.microsoft.com/office/drawing/2014/main" id="{60E3DA1D-B5C2-211F-81FE-9C37F6823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2DE9B-CADC-305A-2EC8-0F44E1C7AD32}"/>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532424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46A2F-28A3-7A7E-80E6-DEF4A94703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6386D2-EF84-C88E-D027-FD0850E8F4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080B62-5531-CDA5-73D2-20B2DFC6E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ABD254-EDFD-EE02-9E12-4CA11CE8E6E8}"/>
              </a:ext>
            </a:extLst>
          </p:cNvPr>
          <p:cNvSpPr>
            <a:spLocks noGrp="1"/>
          </p:cNvSpPr>
          <p:nvPr>
            <p:ph type="dt" sz="half" idx="10"/>
          </p:nvPr>
        </p:nvSpPr>
        <p:spPr/>
        <p:txBody>
          <a:bodyPr/>
          <a:lstStyle/>
          <a:p>
            <a:fld id="{D83D91ED-B7D5-4F7F-ADDD-7BB23E6E5C47}" type="datetimeFigureOut">
              <a:rPr lang="en-US" smtClean="0"/>
              <a:t>10/7/2022</a:t>
            </a:fld>
            <a:endParaRPr lang="en-US"/>
          </a:p>
        </p:txBody>
      </p:sp>
      <p:sp>
        <p:nvSpPr>
          <p:cNvPr id="6" name="Footer Placeholder 5">
            <a:extLst>
              <a:ext uri="{FF2B5EF4-FFF2-40B4-BE49-F238E27FC236}">
                <a16:creationId xmlns:a16="http://schemas.microsoft.com/office/drawing/2014/main" id="{CE3D4520-57F9-C727-4763-9B50188796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755CC-DFA1-BE75-4796-3C28E728675D}"/>
              </a:ext>
            </a:extLst>
          </p:cNvPr>
          <p:cNvSpPr>
            <a:spLocks noGrp="1"/>
          </p:cNvSpPr>
          <p:nvPr>
            <p:ph type="sldNum" sz="quarter" idx="12"/>
          </p:nvPr>
        </p:nvSpPr>
        <p:spPr/>
        <p:txBody>
          <a:bodyPr/>
          <a:lstStyle/>
          <a:p>
            <a:fld id="{7816E0D7-4C4F-4673-A988-290DD0FBAB15}" type="slidenum">
              <a:rPr lang="en-US" smtClean="0"/>
              <a:t>‹#›</a:t>
            </a:fld>
            <a:endParaRPr lang="en-US"/>
          </a:p>
        </p:txBody>
      </p:sp>
    </p:spTree>
    <p:extLst>
      <p:ext uri="{BB962C8B-B14F-4D97-AF65-F5344CB8AC3E}">
        <p14:creationId xmlns:p14="http://schemas.microsoft.com/office/powerpoint/2010/main" val="250104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BCFF77-EA83-116A-C4C4-F709780D0E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7DDAC5-B752-3A35-81F9-F21707F4C9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EED721-CD42-2ADB-C38B-D824428B6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3D91ED-B7D5-4F7F-ADDD-7BB23E6E5C47}" type="datetimeFigureOut">
              <a:rPr lang="en-US" smtClean="0"/>
              <a:t>10/7/2022</a:t>
            </a:fld>
            <a:endParaRPr lang="en-US"/>
          </a:p>
        </p:txBody>
      </p:sp>
      <p:sp>
        <p:nvSpPr>
          <p:cNvPr id="5" name="Footer Placeholder 4">
            <a:extLst>
              <a:ext uri="{FF2B5EF4-FFF2-40B4-BE49-F238E27FC236}">
                <a16:creationId xmlns:a16="http://schemas.microsoft.com/office/drawing/2014/main" id="{03274A09-B1EE-0A2D-54C7-F6E8C9AE5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486DA3-DE65-8FF7-1B02-C530CEF9E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6E0D7-4C4F-4673-A988-290DD0FBAB15}" type="slidenum">
              <a:rPr lang="en-US" smtClean="0"/>
              <a:t>‹#›</a:t>
            </a:fld>
            <a:endParaRPr lang="en-US"/>
          </a:p>
        </p:txBody>
      </p:sp>
    </p:spTree>
    <p:extLst>
      <p:ext uri="{BB962C8B-B14F-4D97-AF65-F5344CB8AC3E}">
        <p14:creationId xmlns:p14="http://schemas.microsoft.com/office/powerpoint/2010/main" val="3860429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avi"/><Relationship Id="rId1" Type="http://schemas.microsoft.com/office/2007/relationships/media" Target="../media/media6.avi"/><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avi"/><Relationship Id="rId1" Type="http://schemas.microsoft.com/office/2007/relationships/media" Target="../media/media7.avi"/><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avi"/><Relationship Id="rId1" Type="http://schemas.microsoft.com/office/2007/relationships/media" Target="../media/media8.avi"/><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avi"/><Relationship Id="rId1" Type="http://schemas.microsoft.com/office/2007/relationships/media" Target="../media/media9.avi"/><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0.avi"/><Relationship Id="rId1" Type="http://schemas.microsoft.com/office/2007/relationships/media" Target="../media/media10.avi"/><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avi"/><Relationship Id="rId1" Type="http://schemas.microsoft.com/office/2007/relationships/media" Target="../media/media11.avi"/><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avi"/><Relationship Id="rId1" Type="http://schemas.microsoft.com/office/2007/relationships/media" Target="../media/media12.avi"/><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avi"/><Relationship Id="rId1" Type="http://schemas.microsoft.com/office/2007/relationships/media" Target="../media/media13.avi"/><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avi"/><Relationship Id="rId1" Type="http://schemas.microsoft.com/office/2007/relationships/media" Target="../media/media14.avi"/><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4.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png"/><Relationship Id="rId5" Type="http://schemas.openxmlformats.org/officeDocument/2006/relationships/slideLayout" Target="../slideLayouts/slideLayout1.xml"/><Relationship Id="rId4" Type="http://schemas.openxmlformats.org/officeDocument/2006/relationships/video" Target="../media/media2.avi"/></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media" Target="../media/media5.avi"/><Relationship Id="rId7" Type="http://schemas.openxmlformats.org/officeDocument/2006/relationships/image" Target="../media/image10.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image" Target="../media/image9.png"/><Relationship Id="rId5" Type="http://schemas.openxmlformats.org/officeDocument/2006/relationships/slideLayout" Target="../slideLayouts/slideLayout1.xml"/><Relationship Id="rId4" Type="http://schemas.openxmlformats.org/officeDocument/2006/relationships/video" Target="../media/media5.avi"/></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5326A0-4ABD-6C20-D3D7-8C42182759E2}"/>
              </a:ext>
            </a:extLst>
          </p:cNvPr>
          <p:cNvSpPr txBox="1"/>
          <p:nvPr/>
        </p:nvSpPr>
        <p:spPr>
          <a:xfrm>
            <a:off x="1486930" y="374822"/>
            <a:ext cx="9218140" cy="523220"/>
          </a:xfrm>
          <a:prstGeom prst="rect">
            <a:avLst/>
          </a:prstGeom>
          <a:noFill/>
        </p:spPr>
        <p:txBody>
          <a:bodyPr wrap="square" rtlCol="0">
            <a:spAutoFit/>
          </a:bodyPr>
          <a:lstStyle/>
          <a:p>
            <a:pPr algn="ctr"/>
            <a:r>
              <a:rPr lang="en-US" sz="28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Pancake Rotation</a:t>
            </a:r>
          </a:p>
        </p:txBody>
      </p:sp>
      <p:sp>
        <p:nvSpPr>
          <p:cNvPr id="6" name="TextBox 5">
            <a:extLst>
              <a:ext uri="{FF2B5EF4-FFF2-40B4-BE49-F238E27FC236}">
                <a16:creationId xmlns:a16="http://schemas.microsoft.com/office/drawing/2014/main" id="{9DFE0E1E-94B3-1405-4144-88563BDA715E}"/>
              </a:ext>
            </a:extLst>
          </p:cNvPr>
          <p:cNvSpPr txBox="1"/>
          <p:nvPr/>
        </p:nvSpPr>
        <p:spPr>
          <a:xfrm>
            <a:off x="1486930" y="1028343"/>
            <a:ext cx="9218140" cy="5355312"/>
          </a:xfrm>
          <a:prstGeom prst="rect">
            <a:avLst/>
          </a:prstGeom>
          <a:noFill/>
        </p:spPr>
        <p:txBody>
          <a:bodyPr wrap="square" rtlCol="0">
            <a:spAutoFit/>
          </a:bodyPr>
          <a:lstStyle/>
          <a:p>
            <a:pPr algn="ctr"/>
            <a:r>
              <a:rPr lang="en-US" b="1">
                <a:latin typeface="Lucida Sans" panose="020B0602030504020204" pitchFamily="34" charset="0"/>
              </a:rPr>
              <a:t>Place a few balls in a round container. If you move the container around a vertical axis, the balls can move codirectionally with the movement of the container, or they can move in the opposite direction. Explain this phenomenon and investigate how the direction of movement depends on relevant parameters.</a:t>
            </a:r>
            <a:endParaRPr lang="cs-CZ" b="1">
              <a:latin typeface="Lucida Sans" panose="020B0602030504020204" pitchFamily="34" charset="0"/>
            </a:endParaRPr>
          </a:p>
          <a:p>
            <a:pPr algn="ctr"/>
            <a:endParaRPr lang="cs-CZ" b="1">
              <a:latin typeface="Lucida Sans" panose="020B0602030504020204" pitchFamily="34" charset="0"/>
            </a:endParaRPr>
          </a:p>
          <a:p>
            <a:pPr algn="ctr"/>
            <a:endParaRPr lang="en-US" b="1">
              <a:latin typeface="Lucida Sans" panose="020B0602030504020204" pitchFamily="34" charset="0"/>
            </a:endParaRPr>
          </a:p>
          <a:p>
            <a:pPr algn="ctr"/>
            <a:endParaRPr lang="en-US">
              <a:latin typeface="Lucida Sans" panose="020B0602030504020204" pitchFamily="34" charset="0"/>
            </a:endParaRPr>
          </a:p>
          <a:p>
            <a:pPr algn="ctr"/>
            <a:endParaRPr lang="en-US">
              <a:latin typeface="Lucida Sans" panose="020B0602030504020204" pitchFamily="34" charset="0"/>
            </a:endParaRPr>
          </a:p>
          <a:p>
            <a:pPr algn="ctr"/>
            <a:r>
              <a:rPr lang="en-US">
                <a:latin typeface="Lucida Sans" panose="020B0602030504020204" pitchFamily="34" charset="0"/>
              </a:rPr>
              <a:t>Vložte několik kuliček do nádoby kruhového průřezu. Budete-li kroužit nádobou kolem svislé osy, kuličky se mohou pohybovat ve stejném směru jako nádoba, nebo naopak. Vysvětlete tento jev a prozkoumejte, jak směr pohybu závisí na relevantních parametrech.</a:t>
            </a:r>
          </a:p>
          <a:p>
            <a:pPr algn="ctr"/>
            <a:endParaRPr lang="en-US">
              <a:latin typeface="Lucida Sans" panose="020B0602030504020204" pitchFamily="34" charset="0"/>
            </a:endParaRPr>
          </a:p>
          <a:p>
            <a:pPr algn="ctr"/>
            <a:endParaRPr lang="cs-CZ">
              <a:latin typeface="Lucida Sans" panose="020B0602030504020204" pitchFamily="34" charset="0"/>
            </a:endParaRPr>
          </a:p>
          <a:p>
            <a:pPr algn="ctr"/>
            <a:endParaRPr lang="cs-CZ">
              <a:latin typeface="Lucida Sans" panose="020B0602030504020204" pitchFamily="34" charset="0"/>
            </a:endParaRPr>
          </a:p>
          <a:p>
            <a:pPr algn="ctr"/>
            <a:endParaRPr lang="cs-CZ">
              <a:latin typeface="Lucida Sans" panose="020B0602030504020204" pitchFamily="34" charset="0"/>
            </a:endParaRPr>
          </a:p>
          <a:p>
            <a:pPr algn="ctr"/>
            <a:endParaRPr lang="en-US">
              <a:latin typeface="Lucida Sans" panose="020B0602030504020204" pitchFamily="34" charset="0"/>
            </a:endParaRPr>
          </a:p>
          <a:p>
            <a:pPr algn="r"/>
            <a:r>
              <a:rPr lang="en-US">
                <a:latin typeface="Lucida Sans" panose="020B0602030504020204" pitchFamily="34" charset="0"/>
              </a:rPr>
              <a:t>Konzultant: </a:t>
            </a:r>
            <a:r>
              <a:rPr lang="cs-CZ">
                <a:latin typeface="Lucida Sans" panose="020B0602030504020204" pitchFamily="34" charset="0"/>
              </a:rPr>
              <a:t>Tomáš Ostatnický, MFF UK, </a:t>
            </a:r>
            <a:r>
              <a:rPr lang="cs-CZ">
                <a:latin typeface="Lucida Fax" panose="02060602050505020204" pitchFamily="18" charset="0"/>
              </a:rPr>
              <a:t>tomas.ostatnicky@mff.cuni.cz</a:t>
            </a:r>
            <a:endParaRPr lang="en-US">
              <a:latin typeface="Lucida Fax" panose="02060602050505020204" pitchFamily="18" charset="0"/>
            </a:endParaRPr>
          </a:p>
        </p:txBody>
      </p:sp>
      <p:sp>
        <p:nvSpPr>
          <p:cNvPr id="2" name="TextBox 1">
            <a:extLst>
              <a:ext uri="{FF2B5EF4-FFF2-40B4-BE49-F238E27FC236}">
                <a16:creationId xmlns:a16="http://schemas.microsoft.com/office/drawing/2014/main" id="{58179E87-4FA7-9B2E-53F6-E3D50D246FD3}"/>
              </a:ext>
            </a:extLst>
          </p:cNvPr>
          <p:cNvSpPr txBox="1"/>
          <p:nvPr/>
        </p:nvSpPr>
        <p:spPr>
          <a:xfrm>
            <a:off x="1486930" y="2905780"/>
            <a:ext cx="9218140" cy="523220"/>
          </a:xfrm>
          <a:prstGeom prst="rect">
            <a:avLst/>
          </a:prstGeom>
          <a:noFill/>
        </p:spPr>
        <p:txBody>
          <a:bodyPr wrap="square" rtlCol="0">
            <a:spAutoFit/>
          </a:bodyPr>
          <a:lstStyle/>
          <a:p>
            <a:pPr algn="ctr"/>
            <a:r>
              <a:rPr lang="en-US" sz="28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Rotace l</a:t>
            </a:r>
            <a:r>
              <a:rPr lang="cs-CZ" sz="28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ívanečníku</a:t>
            </a:r>
            <a:endParaRPr lang="en-US" sz="28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Tree>
    <p:extLst>
      <p:ext uri="{BB962C8B-B14F-4D97-AF65-F5344CB8AC3E}">
        <p14:creationId xmlns:p14="http://schemas.microsoft.com/office/powerpoint/2010/main" val="267032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 Rotace pevného objektu, definice pozorované veličiny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5299409"/>
            <a:ext cx="11685372" cy="1477328"/>
          </a:xfrm>
          <a:prstGeom prst="rect">
            <a:avLst/>
          </a:prstGeom>
          <a:noFill/>
        </p:spPr>
        <p:txBody>
          <a:bodyPr wrap="square" rtlCol="0">
            <a:spAutoFit/>
          </a:bodyPr>
          <a:lstStyle/>
          <a:p>
            <a:r>
              <a:rPr lang="cs-CZ">
                <a:latin typeface="Lucida Sans" panose="020B0602030504020204" pitchFamily="34" charset="0"/>
              </a:rPr>
              <a:t>Tření se uplatňuje ve třech místech (1-3)</a:t>
            </a:r>
          </a:p>
          <a:p>
            <a:endParaRPr lang="cs-CZ">
              <a:latin typeface="Lucida Sans" panose="020B0602030504020204" pitchFamily="34" charset="0"/>
            </a:endParaRPr>
          </a:p>
          <a:p>
            <a:r>
              <a:rPr lang="cs-CZ">
                <a:latin typeface="Lucida Sans" panose="020B0602030504020204" pitchFamily="34" charset="0"/>
              </a:rPr>
              <a:t>1: ovlivňuje jak se těleso roztáčí v protisměru</a:t>
            </a:r>
          </a:p>
          <a:p>
            <a:r>
              <a:rPr lang="cs-CZ">
                <a:latin typeface="Lucida Sans" panose="020B0602030504020204" pitchFamily="34" charset="0"/>
              </a:rPr>
              <a:t>2: vazba definující „pevnost“ lívance, může záviset na vnitřní dynamice (statické/kinetické tření)</a:t>
            </a:r>
          </a:p>
          <a:p>
            <a:r>
              <a:rPr lang="cs-CZ">
                <a:latin typeface="Lucida Sans" panose="020B0602030504020204" pitchFamily="34" charset="0"/>
              </a:rPr>
              <a:t>3: ovlivňuje pohyb lívance po dně, ovlivňuje 1 i 2</a:t>
            </a:r>
          </a:p>
        </p:txBody>
      </p:sp>
      <p:pic>
        <p:nvPicPr>
          <p:cNvPr id="9" name="Picture 8">
            <a:extLst>
              <a:ext uri="{FF2B5EF4-FFF2-40B4-BE49-F238E27FC236}">
                <a16:creationId xmlns:a16="http://schemas.microsoft.com/office/drawing/2014/main" id="{A2C00CC8-0795-8EAF-BB62-B72C8046C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1243" y="1072061"/>
            <a:ext cx="5016762" cy="4013410"/>
          </a:xfrm>
          <a:prstGeom prst="rect">
            <a:avLst/>
          </a:prstGeom>
        </p:spPr>
      </p:pic>
      <p:pic>
        <p:nvPicPr>
          <p:cNvPr id="3" name="Picture 2">
            <a:extLst>
              <a:ext uri="{FF2B5EF4-FFF2-40B4-BE49-F238E27FC236}">
                <a16:creationId xmlns:a16="http://schemas.microsoft.com/office/drawing/2014/main" id="{D6C45B83-AB59-2A0D-5CA9-80B8EEAA5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34" y="1072061"/>
            <a:ext cx="5016761" cy="4013409"/>
          </a:xfrm>
          <a:prstGeom prst="rect">
            <a:avLst/>
          </a:prstGeom>
        </p:spPr>
      </p:pic>
    </p:spTree>
    <p:extLst>
      <p:ext uri="{BB962C8B-B14F-4D97-AF65-F5344CB8AC3E}">
        <p14:creationId xmlns:p14="http://schemas.microsoft.com/office/powerpoint/2010/main" val="1631612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7" name="kor1">
            <a:hlinkClick r:id="" action="ppaction://media"/>
            <a:extLst>
              <a:ext uri="{FF2B5EF4-FFF2-40B4-BE49-F238E27FC236}">
                <a16:creationId xmlns:a16="http://schemas.microsoft.com/office/drawing/2014/main" id="{8BD7A652-04E4-85C3-CF5B-5170D424E5C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6" cy="5486400"/>
          </a:xfrm>
          <a:prstGeom prst="rect">
            <a:avLst/>
          </a:prstGeom>
        </p:spPr>
      </p:pic>
    </p:spTree>
    <p:extLst>
      <p:ext uri="{BB962C8B-B14F-4D97-AF65-F5344CB8AC3E}">
        <p14:creationId xmlns:p14="http://schemas.microsoft.com/office/powerpoint/2010/main" val="354735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2">
            <a:hlinkClick r:id="" action="ppaction://media"/>
            <a:extLst>
              <a:ext uri="{FF2B5EF4-FFF2-40B4-BE49-F238E27FC236}">
                <a16:creationId xmlns:a16="http://schemas.microsoft.com/office/drawing/2014/main" id="{0A73835F-E327-E289-01D1-955AF5C2EE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4" cy="5486400"/>
          </a:xfrm>
          <a:prstGeom prst="rect">
            <a:avLst/>
          </a:prstGeom>
        </p:spPr>
      </p:pic>
    </p:spTree>
    <p:extLst>
      <p:ext uri="{BB962C8B-B14F-4D97-AF65-F5344CB8AC3E}">
        <p14:creationId xmlns:p14="http://schemas.microsoft.com/office/powerpoint/2010/main" val="130791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3">
            <a:hlinkClick r:id="" action="ppaction://media"/>
            <a:extLst>
              <a:ext uri="{FF2B5EF4-FFF2-40B4-BE49-F238E27FC236}">
                <a16:creationId xmlns:a16="http://schemas.microsoft.com/office/drawing/2014/main" id="{3464D813-9898-3052-5226-30689FE165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165950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4">
            <a:hlinkClick r:id="" action="ppaction://media"/>
            <a:extLst>
              <a:ext uri="{FF2B5EF4-FFF2-40B4-BE49-F238E27FC236}">
                <a16:creationId xmlns:a16="http://schemas.microsoft.com/office/drawing/2014/main" id="{DB8775DE-CCF1-D827-94CF-856EB67A63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200543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5">
            <a:hlinkClick r:id="" action="ppaction://media"/>
            <a:extLst>
              <a:ext uri="{FF2B5EF4-FFF2-40B4-BE49-F238E27FC236}">
                <a16:creationId xmlns:a16="http://schemas.microsoft.com/office/drawing/2014/main" id="{D75246B9-A72D-B893-C5DB-5ED93B2D55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169553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6">
            <a:hlinkClick r:id="" action="ppaction://media"/>
            <a:extLst>
              <a:ext uri="{FF2B5EF4-FFF2-40B4-BE49-F238E27FC236}">
                <a16:creationId xmlns:a16="http://schemas.microsoft.com/office/drawing/2014/main" id="{67699F7C-DB72-F67B-0D5C-2F8C17D873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38570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ore1">
            <a:hlinkClick r:id="" action="ppaction://media"/>
            <a:extLst>
              <a:ext uri="{FF2B5EF4-FFF2-40B4-BE49-F238E27FC236}">
                <a16:creationId xmlns:a16="http://schemas.microsoft.com/office/drawing/2014/main" id="{B3BA63FD-9AEF-55F0-5B1B-B0D67FF288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371012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ore2">
            <a:hlinkClick r:id="" action="ppaction://media"/>
            <a:extLst>
              <a:ext uri="{FF2B5EF4-FFF2-40B4-BE49-F238E27FC236}">
                <a16:creationId xmlns:a16="http://schemas.microsoft.com/office/drawing/2014/main" id="{496FA12E-E38E-D669-00AA-39B049A10D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285507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ore3">
            <a:hlinkClick r:id="" action="ppaction://media"/>
            <a:extLst>
              <a:ext uri="{FF2B5EF4-FFF2-40B4-BE49-F238E27FC236}">
                <a16:creationId xmlns:a16="http://schemas.microsoft.com/office/drawing/2014/main" id="{7B9F0C04-54D8-53CF-5F6B-3FD69EF73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28706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68873"/>
            <a:ext cx="11697729" cy="461665"/>
          </a:xfrm>
          <a:prstGeom prst="rect">
            <a:avLst/>
          </a:prstGeom>
          <a:noFill/>
        </p:spPr>
        <p:txBody>
          <a:bodyPr wrap="square" rtlCol="0">
            <a:spAutoFit/>
          </a:bodyPr>
          <a:lstStyle/>
          <a:p>
            <a:pPr algn="ctr"/>
            <a:r>
              <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Motivace </a:t>
            </a: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úlohy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3" name="Picture 2">
            <a:extLst>
              <a:ext uri="{FF2B5EF4-FFF2-40B4-BE49-F238E27FC236}">
                <a16:creationId xmlns:a16="http://schemas.microsoft.com/office/drawing/2014/main" id="{C69C2DB9-68AF-8CDA-F5AE-9968DDBD7F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041" y="895903"/>
            <a:ext cx="8101918" cy="5583572"/>
          </a:xfrm>
          <a:prstGeom prst="rect">
            <a:avLst/>
          </a:prstGeom>
        </p:spPr>
      </p:pic>
    </p:spTree>
    <p:extLst>
      <p:ext uri="{BB962C8B-B14F-4D97-AF65-F5344CB8AC3E}">
        <p14:creationId xmlns:p14="http://schemas.microsoft.com/office/powerpoint/2010/main" val="4102187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ore4">
            <a:hlinkClick r:id="" action="ppaction://media"/>
            <a:extLst>
              <a:ext uri="{FF2B5EF4-FFF2-40B4-BE49-F238E27FC236}">
                <a16:creationId xmlns:a16="http://schemas.microsoft.com/office/drawing/2014/main" id="{4D3A38DF-B5D7-C6F7-2D5A-FC6C323B0DF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228799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Experiment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3" name="ore5">
            <a:hlinkClick r:id="" action="ppaction://media"/>
            <a:extLst>
              <a:ext uri="{FF2B5EF4-FFF2-40B4-BE49-F238E27FC236}">
                <a16:creationId xmlns:a16="http://schemas.microsoft.com/office/drawing/2014/main" id="{1FD1CAAC-0A47-9408-633D-C2901695B19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80160" y="914400"/>
            <a:ext cx="9752647" cy="5486400"/>
          </a:xfrm>
          <a:prstGeom prst="rect">
            <a:avLst/>
          </a:prstGeom>
        </p:spPr>
      </p:pic>
    </p:spTree>
    <p:extLst>
      <p:ext uri="{BB962C8B-B14F-4D97-AF65-F5344CB8AC3E}">
        <p14:creationId xmlns:p14="http://schemas.microsoft.com/office/powerpoint/2010/main" val="60569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Režimy pohybu</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7" name="Picture 6">
            <a:extLst>
              <a:ext uri="{FF2B5EF4-FFF2-40B4-BE49-F238E27FC236}">
                <a16:creationId xmlns:a16="http://schemas.microsoft.com/office/drawing/2014/main" id="{4BE1D4A3-7CA9-F1F9-27CA-8EF64875F3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2248" y="659371"/>
            <a:ext cx="6459019" cy="4421147"/>
          </a:xfrm>
          <a:prstGeom prst="rect">
            <a:avLst/>
          </a:prstGeom>
        </p:spPr>
      </p:pic>
      <p:sp>
        <p:nvSpPr>
          <p:cNvPr id="9" name="TextBox 8">
            <a:extLst>
              <a:ext uri="{FF2B5EF4-FFF2-40B4-BE49-F238E27FC236}">
                <a16:creationId xmlns:a16="http://schemas.microsoft.com/office/drawing/2014/main" id="{1410FA03-DA32-408D-9CE3-9F055F4A716C}"/>
              </a:ext>
            </a:extLst>
          </p:cNvPr>
          <p:cNvSpPr txBox="1"/>
          <p:nvPr/>
        </p:nvSpPr>
        <p:spPr>
          <a:xfrm>
            <a:off x="6495272" y="5357517"/>
            <a:ext cx="6095222" cy="369332"/>
          </a:xfrm>
          <a:prstGeom prst="rect">
            <a:avLst/>
          </a:prstGeom>
          <a:noFill/>
        </p:spPr>
        <p:txBody>
          <a:bodyPr wrap="square">
            <a:spAutoFit/>
          </a:bodyPr>
          <a:lstStyle/>
          <a:p>
            <a:r>
              <a:rPr lang="cs-CZ" sz="1800">
                <a:latin typeface="Lucida Sans" panose="020B0602030504020204" pitchFamily="34" charset="0"/>
              </a:rPr>
              <a:t>L. M. Lee </a:t>
            </a:r>
            <a:r>
              <a:rPr lang="cs-CZ" sz="1800" i="1">
                <a:latin typeface="Lucida Sans" panose="020B0602030504020204" pitchFamily="34" charset="0"/>
              </a:rPr>
              <a:t>et </a:t>
            </a:r>
            <a:r>
              <a:rPr lang="cs-CZ" sz="1800">
                <a:latin typeface="Lucida Sans" panose="020B0602030504020204" pitchFamily="34" charset="0"/>
              </a:rPr>
              <a:t>al, Phys. Rev. E </a:t>
            </a:r>
            <a:r>
              <a:rPr lang="cs-CZ" sz="1800" b="1">
                <a:latin typeface="Lucida Sans" panose="020B0602030504020204" pitchFamily="34" charset="0"/>
              </a:rPr>
              <a:t>100</a:t>
            </a:r>
            <a:r>
              <a:rPr lang="cs-CZ" sz="1800">
                <a:latin typeface="Lucida Sans" panose="020B0602030504020204" pitchFamily="34" charset="0"/>
              </a:rPr>
              <a:t>, 012903 (2019)</a:t>
            </a:r>
          </a:p>
        </p:txBody>
      </p:sp>
      <p:sp>
        <p:nvSpPr>
          <p:cNvPr id="10" name="TextBox 9">
            <a:extLst>
              <a:ext uri="{FF2B5EF4-FFF2-40B4-BE49-F238E27FC236}">
                <a16:creationId xmlns:a16="http://schemas.microsoft.com/office/drawing/2014/main" id="{2BE42D68-B6B9-DE88-709A-8C9AAA025367}"/>
              </a:ext>
            </a:extLst>
          </p:cNvPr>
          <p:cNvSpPr txBox="1"/>
          <p:nvPr/>
        </p:nvSpPr>
        <p:spPr>
          <a:xfrm>
            <a:off x="247135" y="811385"/>
            <a:ext cx="11685372" cy="2585323"/>
          </a:xfrm>
          <a:prstGeom prst="rect">
            <a:avLst/>
          </a:prstGeom>
          <a:noFill/>
        </p:spPr>
        <p:txBody>
          <a:bodyPr wrap="square" rtlCol="0">
            <a:spAutoFit/>
          </a:bodyPr>
          <a:lstStyle/>
          <a:p>
            <a:r>
              <a:rPr lang="cs-CZ">
                <a:latin typeface="Lucida Sans" panose="020B0602030504020204" pitchFamily="34" charset="0"/>
              </a:rPr>
              <a:t>Samostatná kulička</a:t>
            </a:r>
          </a:p>
          <a:p>
            <a:endParaRPr lang="cs-CZ">
              <a:latin typeface="Lucida Sans" panose="020B0602030504020204" pitchFamily="34" charset="0"/>
            </a:endParaRPr>
          </a:p>
          <a:p>
            <a:r>
              <a:rPr lang="cs-CZ">
                <a:latin typeface="Lucida Sans" panose="020B0602030504020204" pitchFamily="34" charset="0"/>
              </a:rPr>
              <a:t>Řetízek kuliček</a:t>
            </a:r>
          </a:p>
          <a:p>
            <a:endParaRPr lang="cs-CZ">
              <a:latin typeface="Lucida Sans" panose="020B0602030504020204" pitchFamily="34" charset="0"/>
            </a:endParaRPr>
          </a:p>
          <a:p>
            <a:r>
              <a:rPr lang="cs-CZ">
                <a:latin typeface="Lucida Sans" panose="020B0602030504020204" pitchFamily="34" charset="0"/>
              </a:rPr>
              <a:t>Vytvoření lívance</a:t>
            </a:r>
          </a:p>
          <a:p>
            <a:endParaRPr lang="cs-CZ">
              <a:latin typeface="Lucida Sans" panose="020B0602030504020204" pitchFamily="34" charset="0"/>
            </a:endParaRPr>
          </a:p>
          <a:p>
            <a:r>
              <a:rPr lang="cs-CZ">
                <a:latin typeface="Lucida Sans" panose="020B0602030504020204" pitchFamily="34" charset="0"/>
              </a:rPr>
              <a:t>Pohyb lívance a chaotický pohyb pár kuliček</a:t>
            </a:r>
          </a:p>
          <a:p>
            <a:endParaRPr lang="cs-CZ">
              <a:latin typeface="Lucida Sans" panose="020B0602030504020204" pitchFamily="34" charset="0"/>
            </a:endParaRPr>
          </a:p>
          <a:p>
            <a:r>
              <a:rPr lang="cs-CZ">
                <a:latin typeface="Lucida Sans" panose="020B0602030504020204" pitchFamily="34" charset="0"/>
              </a:rPr>
              <a:t>Celistvý lívanec</a:t>
            </a:r>
            <a:endParaRPr lang="en-US">
              <a:latin typeface="Lucida Sans" panose="020B0602030504020204" pitchFamily="34" charset="0"/>
            </a:endParaRPr>
          </a:p>
        </p:txBody>
      </p:sp>
    </p:spTree>
    <p:extLst>
      <p:ext uri="{BB962C8B-B14F-4D97-AF65-F5344CB8AC3E}">
        <p14:creationId xmlns:p14="http://schemas.microsoft.com/office/powerpoint/2010/main" val="2980809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Jak úlohu řešit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872034"/>
            <a:ext cx="11685372" cy="2308324"/>
          </a:xfrm>
          <a:prstGeom prst="rect">
            <a:avLst/>
          </a:prstGeom>
          <a:noFill/>
        </p:spPr>
        <p:txBody>
          <a:bodyPr wrap="square" rtlCol="0">
            <a:spAutoFit/>
          </a:bodyPr>
          <a:lstStyle/>
          <a:p>
            <a:r>
              <a:rPr lang="cs-CZ">
                <a:latin typeface="Lucida Sans" panose="020B0602030504020204" pitchFamily="34" charset="0"/>
              </a:rPr>
              <a:t>Sypký materiál mezi dvěma extrémy:	pevné těleso – </a:t>
            </a:r>
            <a:r>
              <a:rPr lang="cs-CZ" i="1">
                <a:latin typeface="Lucida Sans" panose="020B0602030504020204" pitchFamily="34" charset="0"/>
              </a:rPr>
              <a:t>žádný </a:t>
            </a:r>
            <a:r>
              <a:rPr lang="cs-CZ">
                <a:latin typeface="Lucida Sans" panose="020B0602030504020204" pitchFamily="34" charset="0"/>
              </a:rPr>
              <a:t>vnitřní pohyb (žádný vnitřní stupeň 							volnosti, internal degree of freedom)</a:t>
            </a:r>
          </a:p>
          <a:p>
            <a:endParaRPr lang="cs-CZ">
              <a:latin typeface="Lucida Sans" panose="020B0602030504020204" pitchFamily="34" charset="0"/>
            </a:endParaRPr>
          </a:p>
          <a:p>
            <a:r>
              <a:rPr lang="cs-CZ">
                <a:latin typeface="Lucida Sans" panose="020B0602030504020204" pitchFamily="34" charset="0"/>
              </a:rPr>
              <a:t>					kapalina – jednotlivé molekuly (kuličky) se mohou otáčet, 							kapalina proudí, vznikají víry, tím se absorbuje tření 						se stěnou nádoby</a:t>
            </a:r>
          </a:p>
          <a:p>
            <a:endParaRPr lang="cs-CZ">
              <a:latin typeface="Lucida Sans" panose="020B0602030504020204" pitchFamily="34" charset="0"/>
            </a:endParaRPr>
          </a:p>
          <a:p>
            <a:endParaRPr lang="en-US" i="1">
              <a:latin typeface="Lucida Sans" panose="020B0602030504020204" pitchFamily="34" charset="0"/>
            </a:endParaRPr>
          </a:p>
        </p:txBody>
      </p:sp>
      <p:pic>
        <p:nvPicPr>
          <p:cNvPr id="3" name="Picture 2">
            <a:extLst>
              <a:ext uri="{FF2B5EF4-FFF2-40B4-BE49-F238E27FC236}">
                <a16:creationId xmlns:a16="http://schemas.microsoft.com/office/drawing/2014/main" id="{55709153-70B3-0257-0548-2A3B81325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821" y="2774299"/>
            <a:ext cx="4514670" cy="3611736"/>
          </a:xfrm>
          <a:prstGeom prst="rect">
            <a:avLst/>
          </a:prstGeom>
        </p:spPr>
      </p:pic>
    </p:spTree>
    <p:extLst>
      <p:ext uri="{BB962C8B-B14F-4D97-AF65-F5344CB8AC3E}">
        <p14:creationId xmlns:p14="http://schemas.microsoft.com/office/powerpoint/2010/main" val="187056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Jak úlohu řešit</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872034"/>
            <a:ext cx="11685372" cy="4247317"/>
          </a:xfrm>
          <a:prstGeom prst="rect">
            <a:avLst/>
          </a:prstGeom>
          <a:noFill/>
        </p:spPr>
        <p:txBody>
          <a:bodyPr wrap="square" rtlCol="0">
            <a:spAutoFit/>
          </a:bodyPr>
          <a:lstStyle/>
          <a:p>
            <a:r>
              <a:rPr lang="cs-CZ">
                <a:latin typeface="Lucida Sans" panose="020B0602030504020204" pitchFamily="34" charset="0"/>
              </a:rPr>
              <a:t>Sypký materiál mezi dvěma extrémy:	pevné těleso – </a:t>
            </a:r>
            <a:r>
              <a:rPr lang="cs-CZ" i="1">
                <a:latin typeface="Lucida Sans" panose="020B0602030504020204" pitchFamily="34" charset="0"/>
              </a:rPr>
              <a:t>žádný </a:t>
            </a:r>
            <a:r>
              <a:rPr lang="cs-CZ">
                <a:latin typeface="Lucida Sans" panose="020B0602030504020204" pitchFamily="34" charset="0"/>
              </a:rPr>
              <a:t>vnitřní pohyb (žádný vnitřní stupeň 							volnosti, internal degree of freedom)</a:t>
            </a:r>
          </a:p>
          <a:p>
            <a:endParaRPr lang="cs-CZ">
              <a:latin typeface="Lucida Sans" panose="020B0602030504020204" pitchFamily="34" charset="0"/>
            </a:endParaRPr>
          </a:p>
          <a:p>
            <a:r>
              <a:rPr lang="cs-CZ">
                <a:latin typeface="Lucida Sans" panose="020B0602030504020204" pitchFamily="34" charset="0"/>
              </a:rPr>
              <a:t>					kapalina – jednotlivé molekuly (kuličky) se mohou otáčet, 							kapalina proudí, vznikají víry, tím se absorbuje tření 						se stěnou nádoby</a:t>
            </a:r>
          </a:p>
          <a:p>
            <a:endParaRPr lang="cs-CZ">
              <a:latin typeface="Lucida Sans" panose="020B0602030504020204" pitchFamily="34" charset="0"/>
            </a:endParaRPr>
          </a:p>
          <a:p>
            <a:r>
              <a:rPr lang="cs-CZ">
                <a:latin typeface="Lucida Sans" panose="020B0602030504020204" pitchFamily="34" charset="0"/>
              </a:rPr>
              <a:t>Přístup: 	teoretický</a:t>
            </a:r>
          </a:p>
          <a:p>
            <a:r>
              <a:rPr lang="cs-CZ" i="1">
                <a:latin typeface="Lucida Sans" panose="020B0602030504020204" pitchFamily="34" charset="0"/>
              </a:rPr>
              <a:t>	experimentální</a:t>
            </a:r>
          </a:p>
          <a:p>
            <a:endParaRPr lang="cs-CZ" i="1">
              <a:latin typeface="Lucida Sans" panose="020B0602030504020204" pitchFamily="34" charset="0"/>
            </a:endParaRPr>
          </a:p>
          <a:p>
            <a:r>
              <a:rPr lang="cs-CZ">
                <a:latin typeface="Lucida Sans" panose="020B0602030504020204" pitchFamily="34" charset="0"/>
              </a:rPr>
              <a:t>Parametry ovlivňující pohyb:	amplituda rotace (?)</a:t>
            </a:r>
          </a:p>
          <a:p>
            <a:r>
              <a:rPr lang="cs-CZ">
                <a:latin typeface="Lucida Sans" panose="020B0602030504020204" pitchFamily="34" charset="0"/>
              </a:rPr>
              <a:t>				3 druhy tření</a:t>
            </a:r>
          </a:p>
          <a:p>
            <a:r>
              <a:rPr lang="cs-CZ">
                <a:latin typeface="Lucida Sans" panose="020B0602030504020204" pitchFamily="34" charset="0"/>
              </a:rPr>
              <a:t>				počet čístic</a:t>
            </a:r>
          </a:p>
          <a:p>
            <a:r>
              <a:rPr lang="cs-CZ">
                <a:latin typeface="Lucida Sans" panose="020B0602030504020204" pitchFamily="34" charset="0"/>
              </a:rPr>
              <a:t>				velikost částic</a:t>
            </a:r>
          </a:p>
          <a:p>
            <a:endParaRPr lang="en-US" i="1">
              <a:latin typeface="Lucida Sans" panose="020B0602030504020204" pitchFamily="34" charset="0"/>
            </a:endParaRPr>
          </a:p>
        </p:txBody>
      </p:sp>
      <p:pic>
        <p:nvPicPr>
          <p:cNvPr id="3" name="Picture 2">
            <a:extLst>
              <a:ext uri="{FF2B5EF4-FFF2-40B4-BE49-F238E27FC236}">
                <a16:creationId xmlns:a16="http://schemas.microsoft.com/office/drawing/2014/main" id="{6219DA93-9474-2295-3287-DAB5ABE02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2139" y="2555029"/>
            <a:ext cx="5329337" cy="4263470"/>
          </a:xfrm>
          <a:prstGeom prst="rect">
            <a:avLst/>
          </a:prstGeom>
        </p:spPr>
      </p:pic>
    </p:spTree>
    <p:extLst>
      <p:ext uri="{BB962C8B-B14F-4D97-AF65-F5344CB8AC3E}">
        <p14:creationId xmlns:p14="http://schemas.microsoft.com/office/powerpoint/2010/main" val="1098128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Zdroje</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881364"/>
            <a:ext cx="11685372" cy="1200329"/>
          </a:xfrm>
          <a:prstGeom prst="rect">
            <a:avLst/>
          </a:prstGeom>
          <a:noFill/>
        </p:spPr>
        <p:txBody>
          <a:bodyPr wrap="square" rtlCol="0">
            <a:spAutoFit/>
          </a:bodyPr>
          <a:lstStyle/>
          <a:p>
            <a:r>
              <a:rPr lang="cs-CZ">
                <a:latin typeface="Lucida Sans" panose="020B0602030504020204" pitchFamily="34" charset="0"/>
              </a:rPr>
              <a:t>Ve vědecké literatuře dodnes řešené téma</a:t>
            </a:r>
          </a:p>
          <a:p>
            <a:endParaRPr lang="cs-CZ">
              <a:latin typeface="Lucida Sans" panose="020B0602030504020204" pitchFamily="34" charset="0"/>
            </a:endParaRPr>
          </a:p>
          <a:p>
            <a:r>
              <a:rPr lang="cs-CZ">
                <a:latin typeface="Lucida Sans" panose="020B0602030504020204" pitchFamily="34" charset="0"/>
              </a:rPr>
              <a:t>Numerika, experiment s disky: </a:t>
            </a:r>
            <a:r>
              <a:rPr lang="cs-CZ" sz="1800">
                <a:latin typeface="Lucida Sans" panose="020B0602030504020204" pitchFamily="34" charset="0"/>
              </a:rPr>
              <a:t>L. M. Lee </a:t>
            </a:r>
            <a:r>
              <a:rPr lang="cs-CZ" sz="1800" i="1">
                <a:latin typeface="Lucida Sans" panose="020B0602030504020204" pitchFamily="34" charset="0"/>
              </a:rPr>
              <a:t>et </a:t>
            </a:r>
            <a:r>
              <a:rPr lang="cs-CZ" sz="1800">
                <a:latin typeface="Lucida Sans" panose="020B0602030504020204" pitchFamily="34" charset="0"/>
              </a:rPr>
              <a:t>al, Phys. Rev. E </a:t>
            </a:r>
            <a:r>
              <a:rPr lang="cs-CZ" sz="1800" b="1">
                <a:latin typeface="Lucida Sans" panose="020B0602030504020204" pitchFamily="34" charset="0"/>
              </a:rPr>
              <a:t>100</a:t>
            </a:r>
            <a:r>
              <a:rPr lang="cs-CZ" sz="1800">
                <a:latin typeface="Lucida Sans" panose="020B0602030504020204" pitchFamily="34" charset="0"/>
              </a:rPr>
              <a:t>, 012903 (2019)</a:t>
            </a:r>
          </a:p>
          <a:p>
            <a:endParaRPr lang="en-US">
              <a:latin typeface="Lucida Sans" panose="020B0602030504020204" pitchFamily="34" charset="0"/>
            </a:endParaRPr>
          </a:p>
        </p:txBody>
      </p:sp>
      <p:pic>
        <p:nvPicPr>
          <p:cNvPr id="7" name="Picture 6">
            <a:extLst>
              <a:ext uri="{FF2B5EF4-FFF2-40B4-BE49-F238E27FC236}">
                <a16:creationId xmlns:a16="http://schemas.microsoft.com/office/drawing/2014/main" id="{B8C3B0B6-152A-1E05-B054-28A3985C4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6044" y="2081693"/>
            <a:ext cx="6263331" cy="4634867"/>
          </a:xfrm>
          <a:prstGeom prst="rect">
            <a:avLst/>
          </a:prstGeom>
        </p:spPr>
      </p:pic>
    </p:spTree>
    <p:extLst>
      <p:ext uri="{BB962C8B-B14F-4D97-AF65-F5344CB8AC3E}">
        <p14:creationId xmlns:p14="http://schemas.microsoft.com/office/powerpoint/2010/main" val="303124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Lívance vs. kuličky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59492" y="1198605"/>
            <a:ext cx="11685372" cy="2031325"/>
          </a:xfrm>
          <a:prstGeom prst="rect">
            <a:avLst/>
          </a:prstGeom>
          <a:noFill/>
        </p:spPr>
        <p:txBody>
          <a:bodyPr wrap="square" rtlCol="0">
            <a:spAutoFit/>
          </a:bodyPr>
          <a:lstStyle/>
          <a:p>
            <a:r>
              <a:rPr lang="cs-CZ">
                <a:latin typeface="Lucida Sans" panose="020B0602030504020204" pitchFamily="34" charset="0"/>
              </a:rPr>
              <a:t>Lívanec (pevný objekt) se otáčí jako jeden objekt</a:t>
            </a:r>
          </a:p>
          <a:p>
            <a:endParaRPr lang="cs-CZ">
              <a:latin typeface="Lucida Sans" panose="020B0602030504020204" pitchFamily="34" charset="0"/>
            </a:endParaRPr>
          </a:p>
          <a:p>
            <a:r>
              <a:rPr lang="cs-CZ">
                <a:latin typeface="Lucida Sans" panose="020B0602030504020204" pitchFamily="34" charset="0"/>
              </a:rPr>
              <a:t>Kuličky (např. borůvky) ale nedrží spolu, mohou se koulet, dynamika principiálně jiná než pevný lívanec</a:t>
            </a:r>
            <a:endParaRPr lang="en-US">
              <a:latin typeface="Lucida Sans" panose="020B0602030504020204" pitchFamily="34" charset="0"/>
            </a:endParaRPr>
          </a:p>
          <a:p>
            <a:endParaRPr lang="cs-CZ">
              <a:latin typeface="Lucida Sans" panose="020B0602030504020204" pitchFamily="34" charset="0"/>
            </a:endParaRPr>
          </a:p>
          <a:p>
            <a:r>
              <a:rPr lang="cs-CZ">
                <a:latin typeface="Lucida Sans" panose="020B0602030504020204" pitchFamily="34" charset="0"/>
              </a:rPr>
              <a:t>Některé materiály z „kuliček“ se ale mohou chovat jako pevný objekt</a:t>
            </a:r>
          </a:p>
          <a:p>
            <a:endParaRPr lang="cs-CZ">
              <a:latin typeface="Lucida Sans" panose="020B0602030504020204" pitchFamily="34" charset="0"/>
            </a:endParaRPr>
          </a:p>
          <a:p>
            <a:r>
              <a:rPr lang="cs-CZ">
                <a:latin typeface="Lucida Sans" panose="020B0602030504020204" pitchFamily="34" charset="0"/>
              </a:rPr>
              <a:t>Tento problém rotace lívanečníku je aktuální ve výzkumu hydrodynamiky sypkých materiálů</a:t>
            </a:r>
            <a:endParaRPr lang="en-US">
              <a:latin typeface="Lucida Sans" panose="020B0602030504020204" pitchFamily="34" charset="0"/>
            </a:endParaRPr>
          </a:p>
        </p:txBody>
      </p:sp>
      <p:pic>
        <p:nvPicPr>
          <p:cNvPr id="3" name="Picture 2">
            <a:extLst>
              <a:ext uri="{FF2B5EF4-FFF2-40B4-BE49-F238E27FC236}">
                <a16:creationId xmlns:a16="http://schemas.microsoft.com/office/drawing/2014/main" id="{BA096755-244A-AE2A-F152-E377EA76A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4" y="3642487"/>
            <a:ext cx="3667057" cy="3017808"/>
          </a:xfrm>
          <a:prstGeom prst="rect">
            <a:avLst/>
          </a:prstGeom>
        </p:spPr>
      </p:pic>
      <p:sp>
        <p:nvSpPr>
          <p:cNvPr id="6" name="TextBox 5">
            <a:extLst>
              <a:ext uri="{FF2B5EF4-FFF2-40B4-BE49-F238E27FC236}">
                <a16:creationId xmlns:a16="http://schemas.microsoft.com/office/drawing/2014/main" id="{270E20BE-D384-7CAD-39BA-BE3861F53A56}"/>
              </a:ext>
            </a:extLst>
          </p:cNvPr>
          <p:cNvSpPr txBox="1"/>
          <p:nvPr/>
        </p:nvSpPr>
        <p:spPr>
          <a:xfrm>
            <a:off x="4040154" y="3769164"/>
            <a:ext cx="7819054" cy="1323439"/>
          </a:xfrm>
          <a:prstGeom prst="rect">
            <a:avLst/>
          </a:prstGeom>
          <a:noFill/>
        </p:spPr>
        <p:txBody>
          <a:bodyPr wrap="square" rtlCol="0">
            <a:spAutoFit/>
          </a:bodyPr>
          <a:lstStyle/>
          <a:p>
            <a:r>
              <a:rPr lang="cs-CZ" sz="1600">
                <a:latin typeface="Lucida Sans" panose="020B0602030504020204" pitchFamily="34" charset="0"/>
              </a:rPr>
              <a:t>L. M. Lee </a:t>
            </a:r>
            <a:r>
              <a:rPr lang="cs-CZ" sz="1600" i="1">
                <a:latin typeface="Lucida Sans" panose="020B0602030504020204" pitchFamily="34" charset="0"/>
              </a:rPr>
              <a:t>et </a:t>
            </a:r>
            <a:r>
              <a:rPr lang="cs-CZ" sz="1600">
                <a:latin typeface="Lucida Sans" panose="020B0602030504020204" pitchFamily="34" charset="0"/>
              </a:rPr>
              <a:t>al, Phys. Rev. E </a:t>
            </a:r>
            <a:r>
              <a:rPr lang="cs-CZ" sz="1600" b="1">
                <a:latin typeface="Lucida Sans" panose="020B0602030504020204" pitchFamily="34" charset="0"/>
              </a:rPr>
              <a:t>100</a:t>
            </a:r>
            <a:r>
              <a:rPr lang="cs-CZ" sz="1600">
                <a:latin typeface="Lucida Sans" panose="020B0602030504020204" pitchFamily="34" charset="0"/>
              </a:rPr>
              <a:t>, 012903 (2019)</a:t>
            </a:r>
          </a:p>
          <a:p>
            <a:endParaRPr lang="cs-CZ" sz="1600">
              <a:latin typeface="Lucida Sans" panose="020B0602030504020204" pitchFamily="34" charset="0"/>
            </a:endParaRPr>
          </a:p>
          <a:p>
            <a:endParaRPr lang="cs-CZ" sz="1600">
              <a:latin typeface="Lucida Sans" panose="020B0602030504020204" pitchFamily="34" charset="0"/>
            </a:endParaRPr>
          </a:p>
          <a:p>
            <a:r>
              <a:rPr lang="cs-CZ" sz="1600">
                <a:latin typeface="Lucida Sans" panose="020B0602030504020204" pitchFamily="34" charset="0"/>
              </a:rPr>
              <a:t>			dále např.:</a:t>
            </a:r>
          </a:p>
          <a:p>
            <a:r>
              <a:rPr lang="cs-CZ" sz="1600">
                <a:latin typeface="Lucida Sans" panose="020B0602030504020204" pitchFamily="34" charset="0"/>
              </a:rPr>
              <a:t>			M. A. Scherer </a:t>
            </a:r>
            <a:r>
              <a:rPr lang="cs-CZ" sz="1600" i="1">
                <a:latin typeface="Lucida Sans" panose="020B0602030504020204" pitchFamily="34" charset="0"/>
              </a:rPr>
              <a:t>et al.</a:t>
            </a:r>
            <a:r>
              <a:rPr lang="cs-CZ" sz="1600">
                <a:latin typeface="Lucida Sans" panose="020B0602030504020204" pitchFamily="34" charset="0"/>
              </a:rPr>
              <a:t>, Phys. Rev. E </a:t>
            </a:r>
            <a:r>
              <a:rPr lang="cs-CZ" sz="1600" b="1">
                <a:latin typeface="Lucida Sans" panose="020B0602030504020204" pitchFamily="34" charset="0"/>
              </a:rPr>
              <a:t>61</a:t>
            </a:r>
            <a:r>
              <a:rPr lang="cs-CZ" sz="1600">
                <a:latin typeface="Lucida Sans" panose="020B0602030504020204" pitchFamily="34" charset="0"/>
              </a:rPr>
              <a:t>, 4069 (2000)</a:t>
            </a:r>
          </a:p>
        </p:txBody>
      </p:sp>
    </p:spTree>
    <p:extLst>
      <p:ext uri="{BB962C8B-B14F-4D97-AF65-F5344CB8AC3E}">
        <p14:creationId xmlns:p14="http://schemas.microsoft.com/office/powerpoint/2010/main" val="2770980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Dva druhy rotace</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2" name="kor6">
            <a:hlinkClick r:id="" action="ppaction://media"/>
            <a:extLst>
              <a:ext uri="{FF2B5EF4-FFF2-40B4-BE49-F238E27FC236}">
                <a16:creationId xmlns:a16="http://schemas.microsoft.com/office/drawing/2014/main" id="{1F85114C-69C0-EF4B-0408-00823EA0CC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47137" y="1328352"/>
            <a:ext cx="5418137" cy="3048000"/>
          </a:xfrm>
          <a:prstGeom prst="rect">
            <a:avLst/>
          </a:prstGeom>
        </p:spPr>
      </p:pic>
      <p:pic>
        <p:nvPicPr>
          <p:cNvPr id="3" name="ore5">
            <a:hlinkClick r:id="" action="ppaction://media"/>
            <a:extLst>
              <a:ext uri="{FF2B5EF4-FFF2-40B4-BE49-F238E27FC236}">
                <a16:creationId xmlns:a16="http://schemas.microsoft.com/office/drawing/2014/main" id="{D26D5575-4B18-54E3-B3F0-8916E031A568}"/>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526728" y="1328352"/>
            <a:ext cx="5418137" cy="3048000"/>
          </a:xfrm>
          <a:prstGeom prst="rect">
            <a:avLst/>
          </a:prstGeom>
        </p:spPr>
      </p:pic>
      <p:sp>
        <p:nvSpPr>
          <p:cNvPr id="6" name="TextBox 5">
            <a:extLst>
              <a:ext uri="{FF2B5EF4-FFF2-40B4-BE49-F238E27FC236}">
                <a16:creationId xmlns:a16="http://schemas.microsoft.com/office/drawing/2014/main" id="{428A46FE-F744-E1D3-79D6-721DE64AFCF1}"/>
              </a:ext>
            </a:extLst>
          </p:cNvPr>
          <p:cNvSpPr txBox="1"/>
          <p:nvPr/>
        </p:nvSpPr>
        <p:spPr>
          <a:xfrm>
            <a:off x="247135" y="4518454"/>
            <a:ext cx="11685372" cy="1477328"/>
          </a:xfrm>
          <a:prstGeom prst="rect">
            <a:avLst/>
          </a:prstGeom>
          <a:noFill/>
        </p:spPr>
        <p:txBody>
          <a:bodyPr wrap="square" rtlCol="0">
            <a:spAutoFit/>
          </a:bodyPr>
          <a:lstStyle/>
          <a:p>
            <a:r>
              <a:rPr lang="cs-CZ">
                <a:latin typeface="Lucida Sans" panose="020B0602030504020204" pitchFamily="34" charset="0"/>
              </a:rPr>
              <a:t>	Rotace shodně s nádobou				    Rotace v protisměru</a:t>
            </a:r>
          </a:p>
          <a:p>
            <a:endParaRPr lang="cs-CZ">
              <a:latin typeface="Lucida Sans" panose="020B0602030504020204" pitchFamily="34" charset="0"/>
            </a:endParaRPr>
          </a:p>
          <a:p>
            <a:endParaRPr lang="cs-CZ">
              <a:latin typeface="Lucida Sans" panose="020B0602030504020204" pitchFamily="34" charset="0"/>
            </a:endParaRPr>
          </a:p>
          <a:p>
            <a:r>
              <a:rPr lang="cs-CZ">
                <a:latin typeface="Lucida Sans" panose="020B0602030504020204" pitchFamily="34" charset="0"/>
              </a:rPr>
              <a:t>Výběr z různých typů materilálů, závisí na chuťových preferencích</a:t>
            </a:r>
            <a:endParaRPr lang="en-US">
              <a:latin typeface="Lucida Sans" panose="020B0602030504020204" pitchFamily="34" charset="0"/>
            </a:endParaRPr>
          </a:p>
          <a:p>
            <a:endParaRPr lang="en-US">
              <a:latin typeface="Lucida Sans" panose="020B0602030504020204" pitchFamily="34" charset="0"/>
            </a:endParaRPr>
          </a:p>
        </p:txBody>
      </p:sp>
    </p:spTree>
    <p:extLst>
      <p:ext uri="{BB962C8B-B14F-4D97-AF65-F5344CB8AC3E}">
        <p14:creationId xmlns:p14="http://schemas.microsoft.com/office/powerpoint/2010/main" val="7998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Nesprávná rotace nádoby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59492" y="5134709"/>
            <a:ext cx="11685372" cy="1477328"/>
          </a:xfrm>
          <a:prstGeom prst="rect">
            <a:avLst/>
          </a:prstGeom>
          <a:noFill/>
        </p:spPr>
        <p:txBody>
          <a:bodyPr wrap="square" rtlCol="0">
            <a:spAutoFit/>
          </a:bodyPr>
          <a:lstStyle/>
          <a:p>
            <a:r>
              <a:rPr lang="cs-CZ">
                <a:latin typeface="Lucida Sans" panose="020B0602030504020204" pitchFamily="34" charset="0"/>
              </a:rPr>
              <a:t>Při „nesprávné“ rotaci (tedy ne úplně podle zadání) je vždy jeden bod nádoby nejvzdálenějším bodem</a:t>
            </a:r>
          </a:p>
          <a:p>
            <a:endParaRPr lang="cs-CZ">
              <a:latin typeface="Lucida Sans" panose="020B0602030504020204" pitchFamily="34" charset="0"/>
            </a:endParaRPr>
          </a:p>
          <a:p>
            <a:r>
              <a:rPr lang="cs-CZ">
                <a:latin typeface="Lucida Sans" panose="020B0602030504020204" pitchFamily="34" charset="0"/>
              </a:rPr>
              <a:t>Odstředivá síla má v tomto bodě potenciálové minimum</a:t>
            </a:r>
          </a:p>
          <a:p>
            <a:endParaRPr lang="cs-CZ">
              <a:latin typeface="Lucida Sans" panose="020B0602030504020204" pitchFamily="34" charset="0"/>
            </a:endParaRPr>
          </a:p>
          <a:p>
            <a:r>
              <a:rPr lang="cs-CZ">
                <a:latin typeface="Lucida Sans" panose="020B0602030504020204" pitchFamily="34" charset="0"/>
              </a:rPr>
              <a:t>Kuličky se drží v minimu potenciálu a nemají důvod jej opustit</a:t>
            </a:r>
            <a:endParaRPr lang="en-US">
              <a:latin typeface="Lucida Sans" panose="020B0602030504020204" pitchFamily="34" charset="0"/>
            </a:endParaRPr>
          </a:p>
        </p:txBody>
      </p:sp>
      <p:pic>
        <p:nvPicPr>
          <p:cNvPr id="3" name="Picture 2">
            <a:extLst>
              <a:ext uri="{FF2B5EF4-FFF2-40B4-BE49-F238E27FC236}">
                <a16:creationId xmlns:a16="http://schemas.microsoft.com/office/drawing/2014/main" id="{5D017E21-E108-E75F-77AF-D2D4DC4B3B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764" y="1114165"/>
            <a:ext cx="5029200" cy="4023360"/>
          </a:xfrm>
          <a:prstGeom prst="rect">
            <a:avLst/>
          </a:prstGeom>
        </p:spPr>
      </p:pic>
      <p:pic>
        <p:nvPicPr>
          <p:cNvPr id="8" name="Picture 7">
            <a:extLst>
              <a:ext uri="{FF2B5EF4-FFF2-40B4-BE49-F238E27FC236}">
                <a16:creationId xmlns:a16="http://schemas.microsoft.com/office/drawing/2014/main" id="{59EE364C-AEDC-256E-2866-AFB3D26B41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952" y="1114165"/>
            <a:ext cx="5029200" cy="4023360"/>
          </a:xfrm>
          <a:prstGeom prst="rect">
            <a:avLst/>
          </a:prstGeom>
        </p:spPr>
      </p:pic>
    </p:spTree>
    <p:extLst>
      <p:ext uri="{BB962C8B-B14F-4D97-AF65-F5344CB8AC3E}">
        <p14:creationId xmlns:p14="http://schemas.microsoft.com/office/powerpoint/2010/main" val="1849553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Nesprávná rotace nádoby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59492" y="5134709"/>
            <a:ext cx="11685372" cy="1477328"/>
          </a:xfrm>
          <a:prstGeom prst="rect">
            <a:avLst/>
          </a:prstGeom>
          <a:noFill/>
        </p:spPr>
        <p:txBody>
          <a:bodyPr wrap="square" rtlCol="0">
            <a:spAutoFit/>
          </a:bodyPr>
          <a:lstStyle/>
          <a:p>
            <a:r>
              <a:rPr lang="cs-CZ">
                <a:latin typeface="Lucida Sans" panose="020B0602030504020204" pitchFamily="34" charset="0"/>
              </a:rPr>
              <a:t>Při „nesprávné“ rotaci (tedy ne úplně podle zadání) je vždy jeden bod nádoby nejvzdálenějším bodem</a:t>
            </a:r>
          </a:p>
          <a:p>
            <a:endParaRPr lang="cs-CZ">
              <a:latin typeface="Lucida Sans" panose="020B0602030504020204" pitchFamily="34" charset="0"/>
            </a:endParaRPr>
          </a:p>
          <a:p>
            <a:r>
              <a:rPr lang="cs-CZ">
                <a:latin typeface="Lucida Sans" panose="020B0602030504020204" pitchFamily="34" charset="0"/>
              </a:rPr>
              <a:t>Odstředivá síla má v tomto bodě potenciálové minimum</a:t>
            </a:r>
          </a:p>
          <a:p>
            <a:endParaRPr lang="cs-CZ">
              <a:latin typeface="Lucida Sans" panose="020B0602030504020204" pitchFamily="34" charset="0"/>
            </a:endParaRPr>
          </a:p>
          <a:p>
            <a:r>
              <a:rPr lang="cs-CZ">
                <a:latin typeface="Lucida Sans" panose="020B0602030504020204" pitchFamily="34" charset="0"/>
              </a:rPr>
              <a:t>Kuličky se drží v minimu potenciálu a nemají důvod jej opustit, rotují synchnně s nádobou</a:t>
            </a:r>
            <a:endParaRPr lang="en-US">
              <a:latin typeface="Lucida Sans" panose="020B0602030504020204" pitchFamily="34" charset="0"/>
            </a:endParaRPr>
          </a:p>
        </p:txBody>
      </p:sp>
      <p:pic>
        <p:nvPicPr>
          <p:cNvPr id="3" name="Picture 2">
            <a:extLst>
              <a:ext uri="{FF2B5EF4-FFF2-40B4-BE49-F238E27FC236}">
                <a16:creationId xmlns:a16="http://schemas.microsoft.com/office/drawing/2014/main" id="{5D017E21-E108-E75F-77AF-D2D4DC4B3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64" y="1142997"/>
            <a:ext cx="4662619" cy="3730096"/>
          </a:xfrm>
          <a:prstGeom prst="rect">
            <a:avLst/>
          </a:prstGeom>
        </p:spPr>
      </p:pic>
      <p:pic>
        <p:nvPicPr>
          <p:cNvPr id="6" name="synchro">
            <a:hlinkClick r:id="" action="ppaction://media"/>
            <a:extLst>
              <a:ext uri="{FF2B5EF4-FFF2-40B4-BE49-F238E27FC236}">
                <a16:creationId xmlns:a16="http://schemas.microsoft.com/office/drawing/2014/main" id="{E2D9863B-1841-94D6-CB9A-E66CF60F8C3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7490" y="1266739"/>
            <a:ext cx="5418137" cy="3048000"/>
          </a:xfrm>
          <a:prstGeom prst="rect">
            <a:avLst/>
          </a:prstGeom>
        </p:spPr>
      </p:pic>
    </p:spTree>
    <p:extLst>
      <p:ext uri="{BB962C8B-B14F-4D97-AF65-F5344CB8AC3E}">
        <p14:creationId xmlns:p14="http://schemas.microsoft.com/office/powerpoint/2010/main" val="130973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SPRÁVNÁ rotace</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4888538"/>
            <a:ext cx="11685372" cy="2031325"/>
          </a:xfrm>
          <a:prstGeom prst="rect">
            <a:avLst/>
          </a:prstGeom>
          <a:noFill/>
        </p:spPr>
        <p:txBody>
          <a:bodyPr wrap="square" rtlCol="0">
            <a:spAutoFit/>
          </a:bodyPr>
          <a:lstStyle/>
          <a:p>
            <a:r>
              <a:rPr lang="cs-CZ">
                <a:latin typeface="Lucida Sans" panose="020B0602030504020204" pitchFamily="34" charset="0"/>
              </a:rPr>
              <a:t>Každý bod na obvodu je někdy nejvzdálenější</a:t>
            </a:r>
          </a:p>
          <a:p>
            <a:endParaRPr lang="cs-CZ">
              <a:latin typeface="Lucida Sans" panose="020B0602030504020204" pitchFamily="34" charset="0"/>
            </a:endParaRPr>
          </a:p>
          <a:p>
            <a:r>
              <a:rPr lang="cs-CZ">
                <a:latin typeface="Lucida Sans" panose="020B0602030504020204" pitchFamily="34" charset="0"/>
              </a:rPr>
              <a:t>Kuličky cestují po obvodu nádoby</a:t>
            </a:r>
          </a:p>
          <a:p>
            <a:endParaRPr lang="cs-CZ">
              <a:latin typeface="Lucida Sans" panose="020B0602030504020204" pitchFamily="34" charset="0"/>
            </a:endParaRPr>
          </a:p>
          <a:p>
            <a:r>
              <a:rPr lang="cs-CZ" b="1">
                <a:effectLst>
                  <a:outerShdw blurRad="38100" dist="38100" dir="2700000" algn="tl">
                    <a:srgbClr val="000000">
                      <a:alpha val="43137"/>
                    </a:srgbClr>
                  </a:outerShdw>
                </a:effectLst>
                <a:latin typeface="Lucida Sans" panose="020B0602030504020204" pitchFamily="34" charset="0"/>
              </a:rPr>
              <a:t>Tření</a:t>
            </a:r>
            <a:r>
              <a:rPr lang="cs-CZ">
                <a:latin typeface="Lucida Sans" panose="020B0602030504020204" pitchFamily="34" charset="0"/>
              </a:rPr>
              <a:t> mezi krajními kuličkami a nádobou</a:t>
            </a:r>
          </a:p>
          <a:p>
            <a:endParaRPr lang="cs-CZ">
              <a:latin typeface="Lucida Sans" panose="020B0602030504020204" pitchFamily="34" charset="0"/>
            </a:endParaRPr>
          </a:p>
          <a:p>
            <a:r>
              <a:rPr lang="cs-CZ">
                <a:latin typeface="Lucida Sans" panose="020B0602030504020204" pitchFamily="34" charset="0"/>
              </a:rPr>
              <a:t>Pozor, je rozdíl mezi kuličkou a diskem ve tření mezi tělesem a dnem nádoby</a:t>
            </a:r>
            <a:endParaRPr lang="en-US">
              <a:latin typeface="Lucida Sans" panose="020B0602030504020204" pitchFamily="34" charset="0"/>
            </a:endParaRPr>
          </a:p>
        </p:txBody>
      </p:sp>
      <p:pic>
        <p:nvPicPr>
          <p:cNvPr id="3" name="Picture 2">
            <a:extLst>
              <a:ext uri="{FF2B5EF4-FFF2-40B4-BE49-F238E27FC236}">
                <a16:creationId xmlns:a16="http://schemas.microsoft.com/office/drawing/2014/main" id="{A53075A9-047D-3ADC-1C2B-7678B2CC8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31" y="997532"/>
            <a:ext cx="4572000" cy="3657600"/>
          </a:xfrm>
          <a:prstGeom prst="rect">
            <a:avLst/>
          </a:prstGeom>
          <a:effectLst>
            <a:outerShdw blurRad="63500" sx="112000" sy="112000" algn="ctr" rotWithShape="0">
              <a:schemeClr val="accent6">
                <a:alpha val="68000"/>
              </a:schemeClr>
            </a:outerShdw>
          </a:effectLst>
        </p:spPr>
      </p:pic>
      <p:pic>
        <p:nvPicPr>
          <p:cNvPr id="6" name="Picture 5">
            <a:extLst>
              <a:ext uri="{FF2B5EF4-FFF2-40B4-BE49-F238E27FC236}">
                <a16:creationId xmlns:a16="http://schemas.microsoft.com/office/drawing/2014/main" id="{3AB6D55A-A8BF-C929-C065-A7AC68CF0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64" y="997532"/>
            <a:ext cx="4572000" cy="3657600"/>
          </a:xfrm>
          <a:prstGeom prst="rect">
            <a:avLst/>
          </a:prstGeom>
        </p:spPr>
      </p:pic>
    </p:spTree>
    <p:extLst>
      <p:ext uri="{BB962C8B-B14F-4D97-AF65-F5344CB8AC3E}">
        <p14:creationId xmlns:p14="http://schemas.microsoft.com/office/powerpoint/2010/main" val="13620127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Rotace pevného objektu, definice pozorované veličiny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pic>
        <p:nvPicPr>
          <p:cNvPr id="11" name="vid1">
            <a:hlinkClick r:id="" action="ppaction://media"/>
            <a:extLst>
              <a:ext uri="{FF2B5EF4-FFF2-40B4-BE49-F238E27FC236}">
                <a16:creationId xmlns:a16="http://schemas.microsoft.com/office/drawing/2014/main" id="{98BB0724-755B-85D8-8A54-21C4BB21817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1730" y="788333"/>
            <a:ext cx="4382114" cy="4382114"/>
          </a:xfrm>
          <a:prstGeom prst="rect">
            <a:avLst/>
          </a:prstGeom>
        </p:spPr>
      </p:pic>
      <p:pic>
        <p:nvPicPr>
          <p:cNvPr id="12" name="vid2">
            <a:hlinkClick r:id="" action="ppaction://media"/>
            <a:extLst>
              <a:ext uri="{FF2B5EF4-FFF2-40B4-BE49-F238E27FC236}">
                <a16:creationId xmlns:a16="http://schemas.microsoft.com/office/drawing/2014/main" id="{50155D2E-FC62-AE8F-6B3D-3BE14C5A6C31}"/>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646670" y="788333"/>
            <a:ext cx="4382114" cy="4382114"/>
          </a:xfrm>
          <a:prstGeom prst="rect">
            <a:avLst/>
          </a:prstGeom>
        </p:spPr>
      </p:pic>
      <p:sp>
        <p:nvSpPr>
          <p:cNvPr id="5" name="TextBox 4">
            <a:extLst>
              <a:ext uri="{FF2B5EF4-FFF2-40B4-BE49-F238E27FC236}">
                <a16:creationId xmlns:a16="http://schemas.microsoft.com/office/drawing/2014/main" id="{BC9B560B-E2ED-65CA-B8C4-52916E593D56}"/>
              </a:ext>
            </a:extLst>
          </p:cNvPr>
          <p:cNvSpPr txBox="1"/>
          <p:nvPr/>
        </p:nvSpPr>
        <p:spPr>
          <a:xfrm>
            <a:off x="247135" y="5215433"/>
            <a:ext cx="11685372" cy="923330"/>
          </a:xfrm>
          <a:prstGeom prst="rect">
            <a:avLst/>
          </a:prstGeom>
          <a:noFill/>
        </p:spPr>
        <p:txBody>
          <a:bodyPr wrap="square" rtlCol="0">
            <a:spAutoFit/>
          </a:bodyPr>
          <a:lstStyle/>
          <a:p>
            <a:r>
              <a:rPr lang="cs-CZ">
                <a:latin typeface="Lucida Sans" panose="020B0602030504020204" pitchFamily="34" charset="0"/>
              </a:rPr>
              <a:t>Kulička se točí opačně vzhledem k nádobě</a:t>
            </a:r>
          </a:p>
          <a:p>
            <a:endParaRPr lang="cs-CZ">
              <a:latin typeface="Lucida Sans" panose="020B0602030504020204" pitchFamily="34" charset="0"/>
            </a:endParaRPr>
          </a:p>
          <a:p>
            <a:r>
              <a:rPr lang="cs-CZ">
                <a:latin typeface="Lucida Sans" panose="020B0602030504020204" pitchFamily="34" charset="0"/>
              </a:rPr>
              <a:t>Pokud máme jenom jednu kuličku, bude se VŽDY otáčet v protisměru</a:t>
            </a:r>
            <a:endParaRPr lang="en-US">
              <a:latin typeface="Lucida Sans" panose="020B0602030504020204" pitchFamily="34" charset="0"/>
            </a:endParaRPr>
          </a:p>
        </p:txBody>
      </p:sp>
    </p:spTree>
    <p:extLst>
      <p:ext uri="{BB962C8B-B14F-4D97-AF65-F5344CB8AC3E}">
        <p14:creationId xmlns:p14="http://schemas.microsoft.com/office/powerpoint/2010/main" val="317555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3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7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91A6CB-7074-506F-3693-202F0F3038F5}"/>
              </a:ext>
            </a:extLst>
          </p:cNvPr>
          <p:cNvSpPr txBox="1"/>
          <p:nvPr/>
        </p:nvSpPr>
        <p:spPr>
          <a:xfrm>
            <a:off x="247135" y="197706"/>
            <a:ext cx="11697729" cy="461665"/>
          </a:xfrm>
          <a:prstGeom prst="rect">
            <a:avLst/>
          </a:prstGeom>
          <a:noFill/>
        </p:spPr>
        <p:txBody>
          <a:bodyPr wrap="square" rtlCol="0">
            <a:spAutoFit/>
          </a:bodyPr>
          <a:lstStyle/>
          <a:p>
            <a:pPr algn="ctr"/>
            <a:r>
              <a:rPr lang="cs-CZ"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rPr>
              <a:t> Rotace pevného objektu, definice pozorované veličiny</a:t>
            </a:r>
            <a:endParaRPr lang="en-US" sz="2400" b="1">
              <a:solidFill>
                <a:schemeClr val="accent1">
                  <a:lumMod val="75000"/>
                </a:schemeClr>
              </a:solidFill>
              <a:effectLst>
                <a:outerShdw blurRad="38100" dist="38100" dir="2700000" algn="tl">
                  <a:srgbClr val="000000">
                    <a:alpha val="43137"/>
                  </a:srgbClr>
                </a:outerShdw>
              </a:effectLst>
              <a:latin typeface="Lucida Sans" panose="020B0602030504020204" pitchFamily="34" charset="0"/>
            </a:endParaRPr>
          </a:p>
        </p:txBody>
      </p:sp>
      <p:sp>
        <p:nvSpPr>
          <p:cNvPr id="5" name="TextBox 4">
            <a:extLst>
              <a:ext uri="{FF2B5EF4-FFF2-40B4-BE49-F238E27FC236}">
                <a16:creationId xmlns:a16="http://schemas.microsoft.com/office/drawing/2014/main" id="{BC9B560B-E2ED-65CA-B8C4-52916E593D56}"/>
              </a:ext>
            </a:extLst>
          </p:cNvPr>
          <p:cNvSpPr txBox="1"/>
          <p:nvPr/>
        </p:nvSpPr>
        <p:spPr>
          <a:xfrm>
            <a:off x="247135" y="5299409"/>
            <a:ext cx="11685372" cy="1015663"/>
          </a:xfrm>
          <a:prstGeom prst="rect">
            <a:avLst/>
          </a:prstGeom>
          <a:noFill/>
        </p:spPr>
        <p:txBody>
          <a:bodyPr wrap="square" rtlCol="0">
            <a:spAutoFit/>
          </a:bodyPr>
          <a:lstStyle/>
          <a:p>
            <a:r>
              <a:rPr lang="cs-CZ">
                <a:latin typeface="Lucida Sans" panose="020B0602030504020204" pitchFamily="34" charset="0"/>
              </a:rPr>
              <a:t>Kuličky vytvoří „pevný“ objekt (lívanec), roztroušené kuličky kolem zanedbáme</a:t>
            </a:r>
          </a:p>
          <a:p>
            <a:endParaRPr lang="cs-CZ">
              <a:latin typeface="Lucida Sans" panose="020B0602030504020204" pitchFamily="34" charset="0"/>
            </a:endParaRPr>
          </a:p>
          <a:p>
            <a:r>
              <a:rPr lang="cs-CZ">
                <a:latin typeface="Lucida Sans" panose="020B0602030504020204" pitchFamily="34" charset="0"/>
              </a:rPr>
              <a:t>Kuličky se sice mohou individuálně otáčet v protisměru (rychlost </a:t>
            </a:r>
            <a:r>
              <a:rPr lang="cs-CZ" sz="2400" i="1">
                <a:latin typeface="Lucida Sans" panose="020B0602030504020204" pitchFamily="34" charset="0"/>
                <a:sym typeface="Symbol" panose="05050102010706020507" pitchFamily="18" charset="2"/>
              </a:rPr>
              <a:t></a:t>
            </a:r>
            <a:r>
              <a:rPr lang="cs-CZ" baseline="-25000">
                <a:latin typeface="Lucida Sans" panose="020B0602030504020204" pitchFamily="34" charset="0"/>
                <a:sym typeface="Symbol" panose="05050102010706020507" pitchFamily="18" charset="2"/>
              </a:rPr>
              <a:t>1</a:t>
            </a:r>
            <a:r>
              <a:rPr lang="cs-CZ">
                <a:latin typeface="Lucida Sans" panose="020B0602030504020204" pitchFamily="34" charset="0"/>
                <a:sym typeface="Symbol" panose="05050102010706020507" pitchFamily="18" charset="2"/>
              </a:rPr>
              <a:t>), celek se točí s rychlostí </a:t>
            </a:r>
            <a:r>
              <a:rPr lang="cs-CZ" sz="2400" i="1">
                <a:latin typeface="Lucida Sans" panose="020B0602030504020204" pitchFamily="34" charset="0"/>
                <a:sym typeface="Symbol" panose="05050102010706020507" pitchFamily="18" charset="2"/>
              </a:rPr>
              <a:t></a:t>
            </a:r>
            <a:r>
              <a:rPr lang="cs-CZ" sz="2400" baseline="-25000">
                <a:latin typeface="Lucida Sans" panose="020B0602030504020204" pitchFamily="34" charset="0"/>
                <a:sym typeface="Symbol" panose="05050102010706020507" pitchFamily="18" charset="2"/>
              </a:rPr>
              <a:t>2</a:t>
            </a:r>
            <a:endParaRPr lang="cs-CZ" sz="2400">
              <a:latin typeface="Lucida Sans" panose="020B0602030504020204" pitchFamily="34" charset="0"/>
            </a:endParaRPr>
          </a:p>
        </p:txBody>
      </p:sp>
      <p:pic>
        <p:nvPicPr>
          <p:cNvPr id="7" name="Picture 6">
            <a:extLst>
              <a:ext uri="{FF2B5EF4-FFF2-40B4-BE49-F238E27FC236}">
                <a16:creationId xmlns:a16="http://schemas.microsoft.com/office/drawing/2014/main" id="{626BC020-BE38-6E2F-40D4-FF1006539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35" y="1072061"/>
            <a:ext cx="4635340" cy="3814658"/>
          </a:xfrm>
          <a:prstGeom prst="rect">
            <a:avLst/>
          </a:prstGeom>
        </p:spPr>
      </p:pic>
      <p:pic>
        <p:nvPicPr>
          <p:cNvPr id="9" name="Picture 8">
            <a:extLst>
              <a:ext uri="{FF2B5EF4-FFF2-40B4-BE49-F238E27FC236}">
                <a16:creationId xmlns:a16="http://schemas.microsoft.com/office/drawing/2014/main" id="{A2C00CC8-0795-8EAF-BB62-B72C8046CC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1243" y="1072061"/>
            <a:ext cx="5016762" cy="4013410"/>
          </a:xfrm>
          <a:prstGeom prst="rect">
            <a:avLst/>
          </a:prstGeom>
        </p:spPr>
      </p:pic>
    </p:spTree>
    <p:extLst>
      <p:ext uri="{BB962C8B-B14F-4D97-AF65-F5344CB8AC3E}">
        <p14:creationId xmlns:p14="http://schemas.microsoft.com/office/powerpoint/2010/main" val="183399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TotalTime>
  <Words>763</Words>
  <Application>Microsoft Office PowerPoint</Application>
  <PresentationFormat>Widescreen</PresentationFormat>
  <Paragraphs>109</Paragraphs>
  <Slides>25</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Lucida Fax</vt:lpstr>
      <vt:lpstr>Lucida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Tomáš Ostatnický</dc:creator>
  <cp:lastModifiedBy>Tomáš Ostatnický</cp:lastModifiedBy>
  <cp:revision>59</cp:revision>
  <dcterms:created xsi:type="dcterms:W3CDTF">2022-09-21T14:16:04Z</dcterms:created>
  <dcterms:modified xsi:type="dcterms:W3CDTF">2022-10-07T10:55:06Z</dcterms:modified>
</cp:coreProperties>
</file>